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260" r:id="rId1"/>
  </p:sldMasterIdLst>
  <p:notesMasterIdLst>
    <p:notesMasterId r:id="rId29"/>
  </p:notesMasterIdLst>
  <p:sldIdLst>
    <p:sldId id="256" r:id="rId2"/>
    <p:sldId id="257" r:id="rId3"/>
    <p:sldId id="258" r:id="rId4"/>
    <p:sldId id="260" r:id="rId5"/>
    <p:sldId id="259" r:id="rId6"/>
    <p:sldId id="273" r:id="rId7"/>
    <p:sldId id="275" r:id="rId8"/>
    <p:sldId id="261" r:id="rId9"/>
    <p:sldId id="262" r:id="rId10"/>
    <p:sldId id="263" r:id="rId11"/>
    <p:sldId id="276" r:id="rId12"/>
    <p:sldId id="277" r:id="rId13"/>
    <p:sldId id="279" r:id="rId14"/>
    <p:sldId id="278" r:id="rId15"/>
    <p:sldId id="286" r:id="rId16"/>
    <p:sldId id="289" r:id="rId17"/>
    <p:sldId id="281" r:id="rId18"/>
    <p:sldId id="282" r:id="rId19"/>
    <p:sldId id="283" r:id="rId20"/>
    <p:sldId id="264" r:id="rId21"/>
    <p:sldId id="267" r:id="rId22"/>
    <p:sldId id="270" r:id="rId23"/>
    <p:sldId id="271" r:id="rId24"/>
    <p:sldId id="285" r:id="rId25"/>
    <p:sldId id="287" r:id="rId26"/>
    <p:sldId id="269" r:id="rId27"/>
    <p:sldId id="28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60"/>
  </p:normalViewPr>
  <p:slideViewPr>
    <p:cSldViewPr snapToGrid="0">
      <p:cViewPr varScale="1">
        <p:scale>
          <a:sx n="68" d="100"/>
          <a:sy n="68" d="100"/>
        </p:scale>
        <p:origin x="5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5C65D1-E10F-4F3E-B22D-3B6E897BFD71}" type="datetimeFigureOut">
              <a:rPr lang="en-US" smtClean="0"/>
              <a:t>11/21/2017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1D0EB-5726-4AC6-8672-41E8A9F5DC4A}" type="slidenum">
              <a:rPr lang="en-US" smtClean="0"/>
              <a:t>‹#›</a:t>
            </a:fld>
            <a:endParaRPr lang="en-US"/>
          </a:p>
        </p:txBody>
      </p:sp>
    </p:spTree>
    <p:extLst>
      <p:ext uri="{BB962C8B-B14F-4D97-AF65-F5344CB8AC3E}">
        <p14:creationId xmlns:p14="http://schemas.microsoft.com/office/powerpoint/2010/main" val="22503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6FBBFC-6CAC-41F8-8543-152507A93557}" type="datetime1">
              <a:rPr lang="en-US" smtClean="0"/>
              <a:t>11/21/2017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4913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EA39F0-CFBB-4120-8870-C5915B849AF3}" type="datetime1">
              <a:rPr lang="en-US" smtClean="0"/>
              <a:t>11/21/2017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53999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E90AF5-EC1A-4785-9482-FAF5D71A90CE}" type="datetime1">
              <a:rPr lang="en-US" smtClean="0"/>
              <a:t>11/21/2017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77989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A04C920B-2CAD-4DD2-B235-20FE280A7ECF}" type="datetime1">
              <a:rPr lang="en-US" smtClean="0"/>
              <a:t>11/21/2017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9531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AE47EC8A-DBF2-407B-B01B-949356284AC5}" type="datetime1">
              <a:rPr lang="en-US" smtClean="0"/>
              <a:t>11/21/2017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97090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5C36D72-5ACD-42EF-822A-EA4DAAF2C984}" type="datetime1">
              <a:rPr lang="en-US" smtClean="0"/>
              <a:t>11/21/2017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26527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7BB2C0-F03D-4176-AA9F-17A574C09C5B}" type="datetime1">
              <a:rPr lang="en-US" smtClean="0"/>
              <a:t>11/21/2017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8563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25BFBF-C607-4750-B09A-22E5914B451C}" type="datetime1">
              <a:rPr lang="en-US" smtClean="0"/>
              <a:t>11/21/2017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8433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438140-CC10-498B-8AD2-A09F1EAAC3DC}" type="datetime1">
              <a:rPr lang="en-US" smtClean="0"/>
              <a:t>11/21/2017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88291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C1743D-A9CA-40A5-86F3-DC4598205C7E}" type="datetime1">
              <a:rPr lang="en-US" smtClean="0"/>
              <a:t>11/21/2017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35312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86478B-A098-4929-A7AA-966AC1E103F6}" type="datetime1">
              <a:rPr lang="en-US" smtClean="0"/>
              <a:t>11/21/2017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3192087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E01F5A-948F-457F-A274-23A496F8D9CC}" type="datetime1">
              <a:rPr lang="en-US" smtClean="0"/>
              <a:t>11/21/2017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725158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8136C8-FA35-4E52-8924-DB5032ADD0B5}" type="datetime1">
              <a:rPr lang="en-US" smtClean="0"/>
              <a:t>11/21/2017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57517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C79C1-5F9D-4B6A-A687-BEF01ED5AFEE}" type="datetime1">
              <a:rPr lang="en-US" smtClean="0"/>
              <a:t>11/21/2017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15544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2B1E7A7-4061-422A-8CE4-86B2DDB75F5A}" type="datetime1">
              <a:rPr lang="en-US" smtClean="0"/>
              <a:t>11/21/2017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894860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7F81B22-9FB9-486B-8B84-64562D84D4EE}" type="datetime1">
              <a:rPr lang="en-US" smtClean="0"/>
              <a:t>11/21/2017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6018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4ABE937-5A5B-4740-8BD8-2E9EF6C04BBB}" type="datetime1">
              <a:rPr lang="en-US" smtClean="0"/>
              <a:t>11/21/2017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66503689"/>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Download_data_"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0956" y="100012"/>
            <a:ext cx="9045191" cy="3119049"/>
          </a:xfrm>
        </p:spPr>
        <p:txBody>
          <a:bodyPr/>
          <a:lstStyle/>
          <a:p>
            <a:pPr algn="ctr"/>
            <a:r>
              <a:rPr lang="en-US" dirty="0"/>
              <a:t>Bad news Travel Fast</a:t>
            </a:r>
          </a:p>
        </p:txBody>
      </p:sp>
      <p:sp>
        <p:nvSpPr>
          <p:cNvPr id="3" name="Subtitle 2"/>
          <p:cNvSpPr>
            <a:spLocks noGrp="1"/>
          </p:cNvSpPr>
          <p:nvPr>
            <p:ph type="subTitle" idx="1"/>
          </p:nvPr>
        </p:nvSpPr>
        <p:spPr>
          <a:xfrm>
            <a:off x="1880956" y="3219061"/>
            <a:ext cx="9045190" cy="2836506"/>
          </a:xfrm>
        </p:spPr>
        <p:txBody>
          <a:bodyPr/>
          <a:lstStyle/>
          <a:p>
            <a:pPr algn="ctr"/>
            <a:r>
              <a:rPr lang="en-US" dirty="0"/>
              <a:t>A Content-based Analysis of Interestingness on Twitter</a:t>
            </a:r>
          </a:p>
          <a:p>
            <a:pPr algn="r"/>
            <a:endParaRPr lang="en-US" dirty="0"/>
          </a:p>
          <a:p>
            <a:pPr algn="r"/>
            <a:r>
              <a:rPr lang="en-US" dirty="0"/>
              <a:t>Presented by: </a:t>
            </a:r>
            <a:r>
              <a:rPr lang="en-US" dirty="0" err="1"/>
              <a:t>Ashesh</a:t>
            </a:r>
            <a:r>
              <a:rPr lang="en-US" dirty="0"/>
              <a:t> P</a:t>
            </a:r>
          </a:p>
          <a:p>
            <a:pPr algn="r"/>
            <a:endParaRPr lang="en-US" dirty="0"/>
          </a:p>
          <a:p>
            <a:pPr algn="ct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778371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91506"/>
          </a:xfrm>
        </p:spPr>
        <p:txBody>
          <a:bodyPr/>
          <a:lstStyle/>
          <a:p>
            <a:r>
              <a:rPr lang="en-US" dirty="0"/>
              <a:t>Features</a:t>
            </a:r>
          </a:p>
        </p:txBody>
      </p:sp>
      <p:sp>
        <p:nvSpPr>
          <p:cNvPr id="3" name="Content Placeholder 2"/>
          <p:cNvSpPr>
            <a:spLocks noGrp="1"/>
          </p:cNvSpPr>
          <p:nvPr>
            <p:ph idx="1"/>
          </p:nvPr>
        </p:nvSpPr>
        <p:spPr/>
        <p:txBody>
          <a:bodyPr>
            <a:normAutofit fontScale="55000" lnSpcReduction="20000"/>
          </a:bodyPr>
          <a:lstStyle/>
          <a:p>
            <a:r>
              <a:rPr lang="en-US" b="1" dirty="0"/>
              <a:t>Direct message           {0,1}</a:t>
            </a:r>
          </a:p>
          <a:p>
            <a:r>
              <a:rPr lang="en-US" b="1" dirty="0"/>
              <a:t>Include username      {0,1}</a:t>
            </a:r>
          </a:p>
          <a:p>
            <a:r>
              <a:rPr lang="en-US" b="1" dirty="0"/>
              <a:t>Include hashtag	        {0,1}</a:t>
            </a:r>
          </a:p>
          <a:p>
            <a:r>
              <a:rPr lang="en-US" b="1" dirty="0"/>
              <a:t>Include URL 	        {0,1}</a:t>
            </a:r>
          </a:p>
          <a:p>
            <a:r>
              <a:rPr lang="en-US" b="1" dirty="0"/>
              <a:t>Exclamation mark      {0,1}</a:t>
            </a:r>
          </a:p>
          <a:p>
            <a:r>
              <a:rPr lang="en-US" b="1" dirty="0"/>
              <a:t>Question mark            {0,1}</a:t>
            </a:r>
          </a:p>
          <a:p>
            <a:r>
              <a:rPr lang="en-US" b="1" dirty="0"/>
              <a:t>Term positive               {0,1}</a:t>
            </a:r>
          </a:p>
          <a:p>
            <a:r>
              <a:rPr lang="en-US" b="1" dirty="0"/>
              <a:t>Term negative             {0,1}</a:t>
            </a:r>
          </a:p>
          <a:p>
            <a:r>
              <a:rPr lang="en-US" b="1" dirty="0"/>
              <a:t>Emoticon positive       {0,1}</a:t>
            </a:r>
          </a:p>
          <a:p>
            <a:r>
              <a:rPr lang="en-US" b="1" dirty="0"/>
              <a:t>Emoticon negative     {0,1}</a:t>
            </a:r>
          </a:p>
          <a:p>
            <a:r>
              <a:rPr lang="en-US" b="1" dirty="0"/>
              <a:t>Valence                      [-5, +5]    (pleasure vs displeasure)</a:t>
            </a:r>
          </a:p>
          <a:p>
            <a:r>
              <a:rPr lang="en-US" b="1" dirty="0"/>
              <a:t>Arousal                        [-5, +5]    (excitement vs calmness)</a:t>
            </a:r>
          </a:p>
          <a:p>
            <a:r>
              <a:rPr lang="en-US" b="1" dirty="0"/>
              <a:t>Dominance                [-5, +5]     (weakness vs strength)</a:t>
            </a:r>
          </a:p>
          <a:p>
            <a:r>
              <a:rPr lang="en-US" b="1" dirty="0"/>
              <a:t>Terms                           [0,1]</a:t>
            </a:r>
          </a:p>
          <a:p>
            <a:r>
              <a:rPr lang="en-US" b="1" dirty="0"/>
              <a:t>Topics                          [0,1]</a:t>
            </a:r>
          </a:p>
        </p:txBody>
      </p:sp>
      <p:sp>
        <p:nvSpPr>
          <p:cNvPr id="4" name="Slide Number Placeholder 3"/>
          <p:cNvSpPr>
            <a:spLocks noGrp="1"/>
          </p:cNvSpPr>
          <p:nvPr>
            <p:ph type="sldNum" sz="quarter" idx="12"/>
          </p:nvPr>
        </p:nvSpPr>
        <p:spPr/>
        <p:txBody>
          <a:bodyPr/>
          <a:lstStyle/>
          <a:p>
            <a:fld id="{4FAB73BC-B049-4115-A692-8D63A059BFB8}" type="slidenum">
              <a:rPr lang="en-US" smtClean="0"/>
              <a:pPr/>
              <a:t>10</a:t>
            </a:fld>
            <a:endParaRPr lang="en-US" dirty="0"/>
          </a:p>
        </p:txBody>
      </p:sp>
      <p:sp>
        <p:nvSpPr>
          <p:cNvPr id="5" name="Title 1"/>
          <p:cNvSpPr txBox="1">
            <a:spLocks/>
          </p:cNvSpPr>
          <p:nvPr/>
        </p:nvSpPr>
        <p:spPr>
          <a:xfrm>
            <a:off x="2353642" y="1678724"/>
            <a:ext cx="8911687" cy="29021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000" dirty="0">
                <a:solidFill>
                  <a:schemeClr val="tx1">
                    <a:lumMod val="75000"/>
                    <a:lumOff val="25000"/>
                  </a:schemeClr>
                </a:solidFill>
                <a:latin typeface="+mn-lt"/>
                <a:ea typeface="+mn-ea"/>
                <a:cs typeface="+mn-cs"/>
              </a:rPr>
              <a:t>Features that are selected during data parsing</a:t>
            </a:r>
          </a:p>
        </p:txBody>
      </p:sp>
    </p:spTree>
    <p:extLst>
      <p:ext uri="{BB962C8B-B14F-4D97-AF65-F5344CB8AC3E}">
        <p14:creationId xmlns:p14="http://schemas.microsoft.com/office/powerpoint/2010/main" val="1708114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a:xfrm>
            <a:off x="2426842" y="1697764"/>
            <a:ext cx="8915400" cy="3777622"/>
          </a:xfrm>
        </p:spPr>
        <p:txBody>
          <a:bodyPr/>
          <a:lstStyle/>
          <a:p>
            <a:pPr algn="just"/>
            <a:r>
              <a:rPr lang="en-US" b="1" dirty="0"/>
              <a:t>Direct messages</a:t>
            </a:r>
            <a:r>
              <a:rPr lang="en-US" dirty="0"/>
              <a:t> are addressed to another user directly. Direct messages are a kind of public conversation, rather than general broadcast of information</a:t>
            </a:r>
          </a:p>
          <a:p>
            <a:pPr algn="just"/>
            <a:r>
              <a:rPr lang="en-US" b="1" dirty="0"/>
              <a:t>URLs, usernames and hashtags </a:t>
            </a:r>
            <a:r>
              <a:rPr lang="en-US" dirty="0"/>
              <a:t>in Twitter are identified by their specific syntax using the pattern @username, #hashtag, and http: respectively. Usernames are used to refer other users or addressing a user that we are talking about. Hashtags are used to mark specific topics. URLs are universally used to mark specific topics</a:t>
            </a:r>
          </a:p>
          <a:p>
            <a:pPr algn="just"/>
            <a:r>
              <a:rPr lang="en-US" b="1" dirty="0"/>
              <a:t>Exclamation and question marks </a:t>
            </a:r>
            <a:r>
              <a:rPr lang="en-US" dirty="0"/>
              <a:t>are used at the end of tweets to strengthen the tweet. Exclamation marks are used to mark strong and potentially emotional statements. Question marks extend their reach and find an expert capable of providing an answer</a:t>
            </a:r>
          </a:p>
        </p:txBody>
      </p:sp>
      <p:sp>
        <p:nvSpPr>
          <p:cNvPr id="4" name="Slide Number Placeholder 3"/>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915214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p:txBody>
          <a:bodyPr/>
          <a:lstStyle/>
          <a:p>
            <a:pPr algn="just"/>
            <a:r>
              <a:rPr lang="en-US" b="1" dirty="0"/>
              <a:t>Positive and negative terms </a:t>
            </a:r>
            <a:r>
              <a:rPr lang="en-US" dirty="0"/>
              <a:t>play a role in making a tweet interesting or uninteresting. Strong positive and negative terms might support a retweet as a sign of support among users</a:t>
            </a:r>
          </a:p>
          <a:p>
            <a:pPr algn="just"/>
            <a:r>
              <a:rPr lang="en-US" b="1" dirty="0"/>
              <a:t>Emoticons</a:t>
            </a:r>
            <a:r>
              <a:rPr lang="en-US" dirty="0"/>
              <a:t> are short character sequences representing emotions</a:t>
            </a:r>
          </a:p>
          <a:p>
            <a:pPr algn="just"/>
            <a:r>
              <a:rPr lang="en-US" b="1" dirty="0"/>
              <a:t>Sentiments</a:t>
            </a:r>
            <a:r>
              <a:rPr lang="en-US" dirty="0"/>
              <a:t> are captured as  valence (pleasure vs displeasure), arousal (excitement vs calmness) and dominance (weakness vs strength)</a:t>
            </a:r>
          </a:p>
          <a:p>
            <a:pPr algn="just"/>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2749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Porter Stemmer </a:t>
            </a:r>
          </a:p>
        </p:txBody>
      </p:sp>
      <p:sp>
        <p:nvSpPr>
          <p:cNvPr id="3" name="Content Placeholder 2"/>
          <p:cNvSpPr>
            <a:spLocks noGrp="1"/>
          </p:cNvSpPr>
          <p:nvPr>
            <p:ph idx="1"/>
          </p:nvPr>
        </p:nvSpPr>
        <p:spPr>
          <a:xfrm>
            <a:off x="2589212" y="1905000"/>
            <a:ext cx="8915400" cy="3777622"/>
          </a:xfrm>
        </p:spPr>
        <p:txBody>
          <a:bodyPr/>
          <a:lstStyle/>
          <a:p>
            <a:pPr algn="just"/>
            <a:r>
              <a:rPr lang="en-US" dirty="0"/>
              <a:t>It is a stemming algorithm, goal of stemming is to reduce variations of each word due to inflection or derivation to a common word.</a:t>
            </a:r>
          </a:p>
          <a:p>
            <a:pPr algn="just"/>
            <a:r>
              <a:rPr lang="en-US" dirty="0"/>
              <a:t>Improves effectiveness by providing a better match between query and a relevant document</a:t>
            </a:r>
          </a:p>
          <a:p>
            <a:pPr algn="just"/>
            <a:r>
              <a:rPr lang="en-US" dirty="0"/>
              <a:t>User who is searching for word ‘swimming’ might be interested in documents with ‘swim’</a:t>
            </a:r>
          </a:p>
          <a:p>
            <a:pPr algn="just"/>
            <a:r>
              <a:rPr lang="en-US" dirty="0"/>
              <a:t>Many words with different meanings have common stems ( e.g.; fabricate and fabric)</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1472468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Latent Dirichlet Allocation</a:t>
            </a:r>
          </a:p>
        </p:txBody>
      </p:sp>
      <p:sp>
        <p:nvSpPr>
          <p:cNvPr id="3" name="Content Placeholder 2"/>
          <p:cNvSpPr>
            <a:spLocks noGrp="1"/>
          </p:cNvSpPr>
          <p:nvPr>
            <p:ph idx="1"/>
          </p:nvPr>
        </p:nvSpPr>
        <p:spPr/>
        <p:txBody>
          <a:bodyPr/>
          <a:lstStyle/>
          <a:p>
            <a:pPr algn="just"/>
            <a:r>
              <a:rPr lang="en-US" dirty="0"/>
              <a:t>Each tweet is limited to 140 characters with heterogeneous vocabulary written in a language unlike standard written English</a:t>
            </a:r>
          </a:p>
          <a:p>
            <a:pPr algn="just"/>
            <a:r>
              <a:rPr lang="en-US" dirty="0"/>
              <a:t>Modelling twitter content requires methods that are suitable for short texts with heterogeneous vocabulary with minimum supervision</a:t>
            </a:r>
          </a:p>
          <a:p>
            <a:pPr algn="just"/>
            <a:r>
              <a:rPr lang="en-US" dirty="0"/>
              <a:t>One such method which works well on short texts for modelling topics is LDA</a:t>
            </a:r>
          </a:p>
          <a:p>
            <a:pPr algn="just"/>
            <a:r>
              <a:rPr lang="en-US" dirty="0"/>
              <a:t>Jensen-Shannon Distance is used in LDA</a:t>
            </a:r>
          </a:p>
          <a:p>
            <a:pPr algn="just"/>
            <a:r>
              <a:rPr lang="en-US" dirty="0"/>
              <a:t>Jensen-Shannon Distance is a standard way to measure similarities between two probability distributions (0 being close 1 being very far)</a:t>
            </a:r>
          </a:p>
          <a:p>
            <a:pPr marL="0" indent="0">
              <a:buNone/>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347605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a:t>
            </a:r>
          </a:p>
        </p:txBody>
      </p:sp>
      <p:sp>
        <p:nvSpPr>
          <p:cNvPr id="3" name="Content Placeholder 2"/>
          <p:cNvSpPr>
            <a:spLocks noGrp="1"/>
          </p:cNvSpPr>
          <p:nvPr>
            <p:ph idx="1"/>
          </p:nvPr>
        </p:nvSpPr>
        <p:spPr>
          <a:xfrm>
            <a:off x="2401205" y="1264555"/>
            <a:ext cx="8915400" cy="3777622"/>
          </a:xfrm>
        </p:spPr>
        <p:txBody>
          <a:bodyPr/>
          <a:lstStyle/>
          <a:p>
            <a:pPr marL="0" indent="0">
              <a:buNone/>
            </a:pPr>
            <a:r>
              <a:rPr lang="en-US" dirty="0"/>
              <a:t>How to find the context of a document ?</a:t>
            </a:r>
          </a:p>
        </p:txBody>
      </p:sp>
      <p:sp>
        <p:nvSpPr>
          <p:cNvPr id="4" name="Slide Number Placeholder 3"/>
          <p:cNvSpPr>
            <a:spLocks noGrp="1"/>
          </p:cNvSpPr>
          <p:nvPr>
            <p:ph type="sldNum" sz="quarter" idx="12"/>
          </p:nvPr>
        </p:nvSpPr>
        <p:spPr/>
        <p:txBody>
          <a:bodyPr/>
          <a:lstStyle/>
          <a:p>
            <a:fld id="{4FAB73BC-B049-4115-A692-8D63A059BFB8}" type="slidenum">
              <a:rPr lang="en-US" smtClean="0"/>
              <a:pPr/>
              <a:t>15</a:t>
            </a:fld>
            <a:endParaRPr lang="en-US" dirty="0"/>
          </a:p>
        </p:txBody>
      </p:sp>
      <p:pic>
        <p:nvPicPr>
          <p:cNvPr id="5" name="Picture 4"/>
          <p:cNvPicPr>
            <a:picLocks noChangeAspect="1"/>
          </p:cNvPicPr>
          <p:nvPr/>
        </p:nvPicPr>
        <p:blipFill>
          <a:blip r:embed="rId2"/>
          <a:stretch>
            <a:fillRect/>
          </a:stretch>
        </p:blipFill>
        <p:spPr>
          <a:xfrm>
            <a:off x="2874021" y="1778139"/>
            <a:ext cx="2429810" cy="3390900"/>
          </a:xfrm>
          <a:prstGeom prst="rect">
            <a:avLst/>
          </a:prstGeom>
        </p:spPr>
      </p:pic>
      <p:pic>
        <p:nvPicPr>
          <p:cNvPr id="7" name="Picture 6"/>
          <p:cNvPicPr>
            <a:picLocks noChangeAspect="1"/>
          </p:cNvPicPr>
          <p:nvPr/>
        </p:nvPicPr>
        <p:blipFill>
          <a:blip r:embed="rId3"/>
          <a:stretch>
            <a:fillRect/>
          </a:stretch>
        </p:blipFill>
        <p:spPr>
          <a:xfrm>
            <a:off x="6158148" y="2126545"/>
            <a:ext cx="3594620" cy="2979063"/>
          </a:xfrm>
          <a:prstGeom prst="rect">
            <a:avLst/>
          </a:prstGeom>
        </p:spPr>
      </p:pic>
    </p:spTree>
    <p:extLst>
      <p:ext uri="{BB962C8B-B14F-4D97-AF65-F5344CB8AC3E}">
        <p14:creationId xmlns:p14="http://schemas.microsoft.com/office/powerpoint/2010/main" val="2321094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a:t>
            </a:r>
          </a:p>
        </p:txBody>
      </p:sp>
      <p:pic>
        <p:nvPicPr>
          <p:cNvPr id="5" name="Content Placeholder 4"/>
          <p:cNvPicPr>
            <a:picLocks noGrp="1" noChangeAspect="1"/>
          </p:cNvPicPr>
          <p:nvPr>
            <p:ph idx="1"/>
          </p:nvPr>
        </p:nvPicPr>
        <p:blipFill>
          <a:blip r:embed="rId2"/>
          <a:stretch>
            <a:fillRect/>
          </a:stretch>
        </p:blipFill>
        <p:spPr>
          <a:xfrm>
            <a:off x="2871387" y="1864971"/>
            <a:ext cx="1700875" cy="2250727"/>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pPr/>
              <a:t>16</a:t>
            </a:fld>
            <a:endParaRPr lang="en-US" dirty="0"/>
          </a:p>
        </p:txBody>
      </p:sp>
      <p:pic>
        <p:nvPicPr>
          <p:cNvPr id="6" name="Picture 5"/>
          <p:cNvPicPr>
            <a:picLocks noChangeAspect="1"/>
          </p:cNvPicPr>
          <p:nvPr/>
        </p:nvPicPr>
        <p:blipFill>
          <a:blip r:embed="rId3"/>
          <a:stretch>
            <a:fillRect/>
          </a:stretch>
        </p:blipFill>
        <p:spPr>
          <a:xfrm>
            <a:off x="5200818" y="4115698"/>
            <a:ext cx="1709158" cy="2295994"/>
          </a:xfrm>
          <a:prstGeom prst="rect">
            <a:avLst/>
          </a:prstGeom>
        </p:spPr>
      </p:pic>
      <p:pic>
        <p:nvPicPr>
          <p:cNvPr id="7" name="Picture 6"/>
          <p:cNvPicPr>
            <a:picLocks noChangeAspect="1"/>
          </p:cNvPicPr>
          <p:nvPr/>
        </p:nvPicPr>
        <p:blipFill>
          <a:blip r:embed="rId4"/>
          <a:stretch>
            <a:fillRect/>
          </a:stretch>
        </p:blipFill>
        <p:spPr>
          <a:xfrm>
            <a:off x="7538532" y="1864971"/>
            <a:ext cx="1836203" cy="2289540"/>
          </a:xfrm>
          <a:prstGeom prst="rect">
            <a:avLst/>
          </a:prstGeom>
        </p:spPr>
      </p:pic>
    </p:spTree>
    <p:extLst>
      <p:ext uri="{BB962C8B-B14F-4D97-AF65-F5344CB8AC3E}">
        <p14:creationId xmlns:p14="http://schemas.microsoft.com/office/powerpoint/2010/main" val="2136074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a:t>
            </a:r>
          </a:p>
        </p:txBody>
      </p:sp>
      <p:pic>
        <p:nvPicPr>
          <p:cNvPr id="5" name="Content Placeholder 4"/>
          <p:cNvPicPr>
            <a:picLocks noGrp="1" noChangeAspect="1"/>
          </p:cNvPicPr>
          <p:nvPr>
            <p:ph idx="1"/>
          </p:nvPr>
        </p:nvPicPr>
        <p:blipFill>
          <a:blip r:embed="rId2"/>
          <a:stretch>
            <a:fillRect/>
          </a:stretch>
        </p:blipFill>
        <p:spPr>
          <a:xfrm>
            <a:off x="2589212" y="1743342"/>
            <a:ext cx="8477591" cy="4059252"/>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181920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a:t>
            </a:r>
          </a:p>
        </p:txBody>
      </p:sp>
      <p:pic>
        <p:nvPicPr>
          <p:cNvPr id="5" name="Content Placeholder 4"/>
          <p:cNvPicPr>
            <a:picLocks noGrp="1" noChangeAspect="1"/>
          </p:cNvPicPr>
          <p:nvPr>
            <p:ph idx="1"/>
          </p:nvPr>
        </p:nvPicPr>
        <p:blipFill>
          <a:blip r:embed="rId2"/>
          <a:stretch>
            <a:fillRect/>
          </a:stretch>
        </p:blipFill>
        <p:spPr>
          <a:xfrm>
            <a:off x="2592925" y="1674976"/>
            <a:ext cx="7669289" cy="4236874"/>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3397652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LDA</a:t>
            </a:r>
          </a:p>
        </p:txBody>
      </p:sp>
      <p:sp>
        <p:nvSpPr>
          <p:cNvPr id="4" name="Slide Number Placeholder 3"/>
          <p:cNvSpPr>
            <a:spLocks noGrp="1"/>
          </p:cNvSpPr>
          <p:nvPr>
            <p:ph type="sldNum" sz="quarter" idx="12"/>
          </p:nvPr>
        </p:nvSpPr>
        <p:spPr/>
        <p:txBody>
          <a:bodyPr/>
          <a:lstStyle/>
          <a:p>
            <a:fld id="{4FAB73BC-B049-4115-A692-8D63A059BFB8}" type="slidenum">
              <a:rPr lang="en-US" smtClean="0"/>
              <a:pPr/>
              <a:t>19</a:t>
            </a:fld>
            <a:endParaRPr lang="en-US" dirty="0"/>
          </a:p>
        </p:txBody>
      </p:sp>
      <p:pic>
        <p:nvPicPr>
          <p:cNvPr id="5" name="Picture 4"/>
          <p:cNvPicPr>
            <a:picLocks noChangeAspect="1"/>
          </p:cNvPicPr>
          <p:nvPr/>
        </p:nvPicPr>
        <p:blipFill>
          <a:blip r:embed="rId2"/>
          <a:stretch>
            <a:fillRect/>
          </a:stretch>
        </p:blipFill>
        <p:spPr>
          <a:xfrm>
            <a:off x="2736835" y="1905000"/>
            <a:ext cx="6911367" cy="3373408"/>
          </a:xfrm>
          <a:prstGeom prst="rect">
            <a:avLst/>
          </a:prstGeom>
        </p:spPr>
      </p:pic>
    </p:spTree>
    <p:extLst>
      <p:ext uri="{BB962C8B-B14F-4D97-AF65-F5344CB8AC3E}">
        <p14:creationId xmlns:p14="http://schemas.microsoft.com/office/powerpoint/2010/main" val="3282096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2589212" y="1905000"/>
            <a:ext cx="8915400" cy="4006222"/>
          </a:xfrm>
        </p:spPr>
        <p:txBody>
          <a:bodyPr>
            <a:normAutofit fontScale="92500" lnSpcReduction="20000"/>
          </a:bodyPr>
          <a:lstStyle/>
          <a:p>
            <a:pPr algn="just"/>
            <a:r>
              <a:rPr lang="en-US" dirty="0"/>
              <a:t>Introduction</a:t>
            </a:r>
          </a:p>
          <a:p>
            <a:pPr algn="just"/>
            <a:r>
              <a:rPr lang="en-US" dirty="0"/>
              <a:t>Objective</a:t>
            </a:r>
          </a:p>
          <a:p>
            <a:pPr algn="just"/>
            <a:r>
              <a:rPr lang="en-US" dirty="0"/>
              <a:t>Data Description</a:t>
            </a:r>
          </a:p>
          <a:p>
            <a:pPr algn="just"/>
            <a:r>
              <a:rPr lang="en-US" dirty="0"/>
              <a:t>Analysis of tweets</a:t>
            </a:r>
          </a:p>
          <a:p>
            <a:pPr algn="just"/>
            <a:r>
              <a:rPr lang="en-US" dirty="0"/>
              <a:t>Content based retweet prediction</a:t>
            </a:r>
          </a:p>
          <a:p>
            <a:pPr algn="just"/>
            <a:r>
              <a:rPr lang="en-US" dirty="0"/>
              <a:t>Features</a:t>
            </a:r>
          </a:p>
          <a:p>
            <a:pPr algn="just"/>
            <a:r>
              <a:rPr lang="en-US" dirty="0"/>
              <a:t>LDA</a:t>
            </a:r>
          </a:p>
          <a:p>
            <a:pPr algn="just"/>
            <a:r>
              <a:rPr lang="en-US" dirty="0"/>
              <a:t>Regression analysis</a:t>
            </a:r>
          </a:p>
          <a:p>
            <a:pPr algn="just"/>
            <a:r>
              <a:rPr lang="en-US" dirty="0"/>
              <a:t>Accuracy of retweet prediction</a:t>
            </a:r>
          </a:p>
          <a:p>
            <a:pPr algn="just"/>
            <a:r>
              <a:rPr lang="en-US" dirty="0"/>
              <a:t>Weights and predictions</a:t>
            </a:r>
          </a:p>
          <a:p>
            <a:pPr algn="just"/>
            <a:r>
              <a:rPr lang="en-US" dirty="0"/>
              <a:t>Methodology</a:t>
            </a:r>
          </a:p>
          <a:p>
            <a:pPr algn="just"/>
            <a:r>
              <a:rPr lang="en-US" dirty="0"/>
              <a:t>References</a:t>
            </a:r>
          </a:p>
          <a:p>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1164315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Content Placeholder 2"/>
          <p:cNvSpPr>
            <a:spLocks noGrp="1"/>
          </p:cNvSpPr>
          <p:nvPr>
            <p:ph idx="1"/>
          </p:nvPr>
        </p:nvSpPr>
        <p:spPr/>
        <p:txBody>
          <a:bodyPr/>
          <a:lstStyle/>
          <a:p>
            <a:r>
              <a:rPr lang="en-US" dirty="0"/>
              <a:t>Logistic regression is used to compute the probability of a new tweet being retweeted</a:t>
            </a:r>
          </a:p>
          <a:p>
            <a:r>
              <a:rPr lang="en-US" dirty="0"/>
              <a:t>Logistic regression is a generalized regression method for </a:t>
            </a:r>
            <a:r>
              <a:rPr lang="en-US"/>
              <a:t>learning when </a:t>
            </a:r>
            <a:r>
              <a:rPr lang="en-US" dirty="0"/>
              <a:t>the variables are binary or dichotomous</a:t>
            </a:r>
          </a:p>
          <a:p>
            <a:r>
              <a:rPr lang="en-US" dirty="0"/>
              <a:t>Weights </a:t>
            </a:r>
            <a:r>
              <a:rPr lang="en-US" dirty="0" err="1">
                <a:latin typeface="CMMI9"/>
              </a:rPr>
              <a:t>w</a:t>
            </a:r>
            <a:r>
              <a:rPr lang="en-US" sz="800" dirty="0" err="1">
                <a:latin typeface="CMMI6"/>
              </a:rPr>
              <a:t>i</a:t>
            </a:r>
            <a:r>
              <a:rPr lang="en-US" sz="800" dirty="0">
                <a:latin typeface="CMMI6"/>
              </a:rPr>
              <a:t>  </a:t>
            </a:r>
            <a:r>
              <a:rPr lang="en-US" dirty="0">
                <a:solidFill>
                  <a:prstClr val="black">
                    <a:lumMod val="75000"/>
                    <a:lumOff val="25000"/>
                  </a:prstClr>
                </a:solidFill>
              </a:rPr>
              <a:t>learned by logistic regression can be interpreted as the log-odds for the feature </a:t>
            </a:r>
            <a:r>
              <a:rPr lang="en-US" dirty="0" err="1">
                <a:solidFill>
                  <a:prstClr val="black">
                    <a:lumMod val="75000"/>
                    <a:lumOff val="25000"/>
                  </a:prstClr>
                </a:solidFill>
              </a:rPr>
              <a:t>i</a:t>
            </a:r>
            <a:endParaRPr lang="en-US" dirty="0">
              <a:solidFill>
                <a:prstClr val="black">
                  <a:lumMod val="75000"/>
                  <a:lumOff val="25000"/>
                </a:prstClr>
              </a:solidFill>
            </a:endParaRPr>
          </a:p>
          <a:p>
            <a:r>
              <a:rPr lang="en-US" dirty="0"/>
              <a:t>Positive weights denote a higher probability of a tweet being retweeted</a:t>
            </a:r>
          </a:p>
        </p:txBody>
      </p:sp>
      <p:sp>
        <p:nvSpPr>
          <p:cNvPr id="4" name="Slide Number Placeholder 3"/>
          <p:cNvSpPr>
            <a:spLocks noGrp="1"/>
          </p:cNvSpPr>
          <p:nvPr>
            <p:ph type="sldNum" sz="quarter" idx="12"/>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3287258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weights</a:t>
            </a:r>
          </a:p>
        </p:txBody>
      </p:sp>
      <p:pic>
        <p:nvPicPr>
          <p:cNvPr id="5" name="Content Placeholder 4"/>
          <p:cNvPicPr>
            <a:picLocks noGrp="1" noChangeAspect="1"/>
          </p:cNvPicPr>
          <p:nvPr>
            <p:ph idx="1"/>
          </p:nvPr>
        </p:nvPicPr>
        <p:blipFill>
          <a:blip r:embed="rId2"/>
          <a:stretch>
            <a:fillRect/>
          </a:stretch>
        </p:blipFill>
        <p:spPr>
          <a:xfrm>
            <a:off x="4231384" y="1905000"/>
            <a:ext cx="3152775" cy="3777241"/>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333645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weights</a:t>
            </a:r>
          </a:p>
        </p:txBody>
      </p:sp>
      <p:sp>
        <p:nvSpPr>
          <p:cNvPr id="3" name="Content Placeholder 2"/>
          <p:cNvSpPr>
            <a:spLocks noGrp="1"/>
          </p:cNvSpPr>
          <p:nvPr>
            <p:ph idx="1"/>
          </p:nvPr>
        </p:nvSpPr>
        <p:spPr/>
        <p:txBody>
          <a:bodyPr/>
          <a:lstStyle/>
          <a:p>
            <a:pPr algn="just"/>
            <a:r>
              <a:rPr lang="en-US" dirty="0"/>
              <a:t>Direct messages are unlikely to be tweeted, which is indicated by strong negative score. Personal tweets are of no interest on a global scale</a:t>
            </a:r>
          </a:p>
          <a:p>
            <a:pPr algn="just"/>
            <a:r>
              <a:rPr lang="en-US" dirty="0"/>
              <a:t>Messages with hashtags, usernames and URLs are likely to be retweeted</a:t>
            </a:r>
          </a:p>
          <a:p>
            <a:pPr algn="just"/>
            <a:r>
              <a:rPr lang="en-US" dirty="0"/>
              <a:t>Sentiments play an important role in retweeting. Weights need to be interested slightly in a different way. Tweets with negative valance values like displeasure contends tend to get tweeted more often</a:t>
            </a:r>
          </a:p>
          <a:p>
            <a:pPr algn="just"/>
            <a:r>
              <a:rPr lang="en-US" dirty="0"/>
              <a:t>Negative emoticon increases the probability of retweet</a:t>
            </a:r>
          </a:p>
          <a:p>
            <a:pPr algn="just"/>
            <a:r>
              <a:rPr lang="en-US" dirty="0"/>
              <a:t>Terms are strong indicator for a retweet</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22</a:t>
            </a:fld>
            <a:endParaRPr lang="en-US" dirty="0"/>
          </a:p>
        </p:txBody>
      </p:sp>
    </p:spTree>
    <p:extLst>
      <p:ext uri="{BB962C8B-B14F-4D97-AF65-F5344CB8AC3E}">
        <p14:creationId xmlns:p14="http://schemas.microsoft.com/office/powerpoint/2010/main" val="1615471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Interesting tweets</a:t>
            </a:r>
          </a:p>
        </p:txBody>
      </p:sp>
      <p:sp>
        <p:nvSpPr>
          <p:cNvPr id="3" name="Content Placeholder 2"/>
          <p:cNvSpPr>
            <a:spLocks noGrp="1"/>
          </p:cNvSpPr>
          <p:nvPr>
            <p:ph idx="1"/>
          </p:nvPr>
        </p:nvSpPr>
        <p:spPr/>
        <p:txBody>
          <a:bodyPr/>
          <a:lstStyle/>
          <a:p>
            <a:pPr marL="0" indent="0">
              <a:buNone/>
            </a:pPr>
            <a:r>
              <a:rPr lang="en-US" dirty="0"/>
              <a:t>These are the tweets where retweet probabilities are high</a:t>
            </a:r>
          </a:p>
          <a:p>
            <a:r>
              <a:rPr lang="en-US" dirty="0"/>
              <a:t> How to make potato latkes video recipe by @hand How to make potato latkes video recipe by @</a:t>
            </a:r>
            <a:r>
              <a:rPr lang="en-US" dirty="0" err="1"/>
              <a:t>handmadekitchen</a:t>
            </a:r>
            <a:r>
              <a:rPr lang="en-US" dirty="0"/>
              <a:t> http://tinyurl.com/n22t4p #</a:t>
            </a:r>
            <a:r>
              <a:rPr lang="en-US" dirty="0" err="1"/>
              <a:t>cooking#recipe</a:t>
            </a:r>
            <a:endParaRPr lang="en-US" dirty="0"/>
          </a:p>
          <a:p>
            <a:r>
              <a:rPr lang="en-US" dirty="0"/>
              <a:t>what to pack for a day at the beach with the fam (plus a yummy beach pasta salad recipe) http://is.gd/1sBKM #</a:t>
            </a:r>
            <a:r>
              <a:rPr lang="en-US" dirty="0" err="1"/>
              <a:t>ocmom</a:t>
            </a:r>
            <a:r>
              <a:rPr lang="en-US" dirty="0"/>
              <a:t> #recipe</a:t>
            </a:r>
          </a:p>
          <a:p>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23</a:t>
            </a:fld>
            <a:endParaRPr lang="en-US" dirty="0"/>
          </a:p>
        </p:txBody>
      </p:sp>
    </p:spTree>
    <p:extLst>
      <p:ext uri="{BB962C8B-B14F-4D97-AF65-F5344CB8AC3E}">
        <p14:creationId xmlns:p14="http://schemas.microsoft.com/office/powerpoint/2010/main" val="2720930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Interesting topics</a:t>
            </a:r>
          </a:p>
        </p:txBody>
      </p:sp>
      <p:sp>
        <p:nvSpPr>
          <p:cNvPr id="3" name="Content Placeholder 2"/>
          <p:cNvSpPr>
            <a:spLocks noGrp="1"/>
          </p:cNvSpPr>
          <p:nvPr>
            <p:ph idx="1"/>
          </p:nvPr>
        </p:nvSpPr>
        <p:spPr/>
        <p:txBody>
          <a:bodyPr/>
          <a:lstStyle/>
          <a:p>
            <a:pPr marL="0" indent="0">
              <a:buNone/>
            </a:pPr>
            <a:r>
              <a:rPr lang="en-US" dirty="0"/>
              <a:t>These are the topics where retweet probabilities are high</a:t>
            </a:r>
          </a:p>
          <a:p>
            <a:r>
              <a:rPr lang="en-US" dirty="0"/>
              <a:t>Social media market post site web tool traffic network</a:t>
            </a:r>
          </a:p>
          <a:p>
            <a:r>
              <a:rPr lang="en-US" dirty="0"/>
              <a:t>Christmas shop tree x mas present today wrap finish</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24</a:t>
            </a:fld>
            <a:endParaRPr lang="en-US" dirty="0"/>
          </a:p>
        </p:txBody>
      </p:sp>
    </p:spTree>
    <p:extLst>
      <p:ext uri="{BB962C8B-B14F-4D97-AF65-F5344CB8AC3E}">
        <p14:creationId xmlns:p14="http://schemas.microsoft.com/office/powerpoint/2010/main" val="388943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 Research Status</a:t>
            </a:r>
          </a:p>
        </p:txBody>
      </p:sp>
      <p:sp>
        <p:nvSpPr>
          <p:cNvPr id="4" name="Slide Number Placeholder 3"/>
          <p:cNvSpPr>
            <a:spLocks noGrp="1"/>
          </p:cNvSpPr>
          <p:nvPr>
            <p:ph type="sldNum" sz="quarter" idx="12"/>
          </p:nvPr>
        </p:nvSpPr>
        <p:spPr/>
        <p:txBody>
          <a:bodyPr/>
          <a:lstStyle/>
          <a:p>
            <a:fld id="{4FAB73BC-B049-4115-A692-8D63A059BFB8}" type="slidenum">
              <a:rPr lang="en-US" smtClean="0"/>
              <a:pPr/>
              <a:t>25</a:t>
            </a:fld>
            <a:endParaRPr lang="en-US" dirty="0"/>
          </a:p>
        </p:txBody>
      </p:sp>
      <p:pic>
        <p:nvPicPr>
          <p:cNvPr id="5" name="Shape 296"/>
          <p:cNvPicPr preferRelativeResize="0">
            <a:picLocks noGrp="1"/>
          </p:cNvPicPr>
          <p:nvPr>
            <p:ph idx="1"/>
          </p:nvPr>
        </p:nvPicPr>
        <p:blipFill>
          <a:blip r:embed="rId2">
            <a:alphaModFix/>
          </a:blip>
          <a:stretch>
            <a:fillRect/>
          </a:stretch>
        </p:blipFill>
        <p:spPr>
          <a:xfrm>
            <a:off x="3787317" y="1981912"/>
            <a:ext cx="3562350" cy="3233545"/>
          </a:xfrm>
          <a:prstGeom prst="rect">
            <a:avLst/>
          </a:prstGeom>
          <a:noFill/>
          <a:ln>
            <a:noFill/>
          </a:ln>
        </p:spPr>
      </p:pic>
    </p:spTree>
    <p:extLst>
      <p:ext uri="{BB962C8B-B14F-4D97-AF65-F5344CB8AC3E}">
        <p14:creationId xmlns:p14="http://schemas.microsoft.com/office/powerpoint/2010/main" val="3185806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algn="just"/>
            <a:r>
              <a:rPr lang="en-US" dirty="0" err="1"/>
              <a:t>Rui</a:t>
            </a:r>
            <a:r>
              <a:rPr lang="en-US" dirty="0"/>
              <a:t>, T., Cui, P., &amp; Zhu, W. (2017). Joint user-interest and social-influence emotion prediction for individuals. </a:t>
            </a:r>
            <a:r>
              <a:rPr lang="en-US" i="1" dirty="0" err="1"/>
              <a:t>Neurocomputing</a:t>
            </a:r>
            <a:r>
              <a:rPr lang="en-US" dirty="0"/>
              <a:t>, </a:t>
            </a:r>
            <a:r>
              <a:rPr lang="en-US" i="1" dirty="0"/>
              <a:t>230</a:t>
            </a:r>
            <a:r>
              <a:rPr lang="en-US" dirty="0"/>
              <a:t>, 66-76.</a:t>
            </a:r>
          </a:p>
          <a:p>
            <a:pPr algn="just"/>
            <a:r>
              <a:rPr lang="en-US" dirty="0" err="1"/>
              <a:t>Blei</a:t>
            </a:r>
            <a:r>
              <a:rPr lang="en-US" dirty="0"/>
              <a:t>, D. M., Ng, A. Y., &amp; Jordan, M. I. (2003). Latent </a:t>
            </a:r>
            <a:r>
              <a:rPr lang="en-US" dirty="0" err="1"/>
              <a:t>dirichlet</a:t>
            </a:r>
            <a:r>
              <a:rPr lang="en-US" dirty="0"/>
              <a:t> allocation. </a:t>
            </a:r>
            <a:r>
              <a:rPr lang="en-US" i="1" dirty="0"/>
              <a:t>Journal of machine Learning research</a:t>
            </a:r>
            <a:r>
              <a:rPr lang="en-US" dirty="0"/>
              <a:t>, </a:t>
            </a:r>
            <a:r>
              <a:rPr lang="en-US" i="1" dirty="0"/>
              <a:t>3</a:t>
            </a:r>
            <a:r>
              <a:rPr lang="en-US" dirty="0"/>
              <a:t>(Jan), 993-1022.</a:t>
            </a:r>
          </a:p>
          <a:p>
            <a:pPr algn="just"/>
            <a:r>
              <a:rPr lang="en-US" dirty="0">
                <a:latin typeface="Times New Roman" panose="02020603050405020304" pitchFamily="18" charset="0"/>
                <a:cs typeface="Times New Roman" panose="02020603050405020304" pitchFamily="18" charset="0"/>
              </a:rPr>
              <a:t>Referred from a video tutorial by </a:t>
            </a:r>
            <a:r>
              <a:rPr lang="en-US" dirty="0" err="1">
                <a:latin typeface="Times New Roman" panose="02020603050405020304" pitchFamily="18" charset="0"/>
                <a:cs typeface="Times New Roman" panose="02020603050405020304" pitchFamily="18" charset="0"/>
              </a:rPr>
              <a:t>Andruis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Knispelis</a:t>
            </a:r>
            <a:r>
              <a:rPr lang="en-US" dirty="0">
                <a:latin typeface="Times New Roman" panose="02020603050405020304" pitchFamily="18" charset="0"/>
                <a:cs typeface="Times New Roman" panose="02020603050405020304" pitchFamily="18" charset="0"/>
              </a:rPr>
              <a:t> on LDA Topic Models, </a:t>
            </a:r>
            <a:r>
              <a:rPr lang="en-US" dirty="0">
                <a:latin typeface="Times New Roman" panose="02020603050405020304" pitchFamily="18" charset="0"/>
                <a:cs typeface="Times New Roman" panose="02020603050405020304" pitchFamily="18" charset="0"/>
                <a:hlinkClick r:id="rId2" action="ppaction://hlinkfile"/>
              </a:rPr>
              <a:t>https://www.youtube.com/watch?v=3mHy4OSyRf0&amp;t=575s</a:t>
            </a:r>
            <a:endParaRPr lang="en-US" dirty="0">
              <a:latin typeface="Times New Roman" panose="02020603050405020304" pitchFamily="18" charset="0"/>
              <a:cs typeface="Times New Roman" panose="02020603050405020304" pitchFamily="18" charset="0"/>
            </a:endParaRPr>
          </a:p>
          <a:p>
            <a:pPr algn="just"/>
            <a:r>
              <a:rPr lang="en-US" dirty="0"/>
              <a:t>Liu, Z., Yu, W., Chen, W., Wang, S., &amp; Wu, F. (2010, December). Short text feature selection for micro-blog mining. In </a:t>
            </a:r>
            <a:r>
              <a:rPr lang="en-US" i="1" dirty="0"/>
              <a:t>Computational Intelligence and Software Engineering (</a:t>
            </a:r>
            <a:r>
              <a:rPr lang="en-US" i="1" dirty="0" err="1"/>
              <a:t>CiSE</a:t>
            </a:r>
            <a:r>
              <a:rPr lang="en-US" i="1" dirty="0"/>
              <a:t>), 2010 International Conference on</a:t>
            </a:r>
            <a:r>
              <a:rPr lang="en-US" dirty="0"/>
              <a:t> (pp. 1-4). IEEE.</a:t>
            </a:r>
          </a:p>
          <a:p>
            <a:pPr algn="just"/>
            <a:r>
              <a:rPr lang="en-US" dirty="0"/>
              <a:t>http://sentistrength.wlv.ac.uk</a:t>
            </a:r>
          </a:p>
          <a:p>
            <a:endParaRPr lang="en-US" dirty="0"/>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2193536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pPr/>
              <a:t>27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9277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pPr algn="just"/>
            <a:r>
              <a:rPr lang="en-US" dirty="0"/>
              <a:t>On the microblogging site Twitter, users can forward any message they receive to all of their followers. This is called a retweet and is usually done when users find a message particularly interesting and worth sharing with others</a:t>
            </a:r>
          </a:p>
          <a:p>
            <a:pPr algn="just"/>
            <a:r>
              <a:rPr lang="en-US" dirty="0"/>
              <a:t>Retweeting is a best way to diffuse information, thus retweets diffuse what the Twitter community considers  interesting on a global scale</a:t>
            </a:r>
          </a:p>
        </p:txBody>
      </p:sp>
      <p:sp>
        <p:nvSpPr>
          <p:cNvPr id="4" name="Slide Number Placeholder 3"/>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2418178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lstStyle/>
          <a:p>
            <a:pPr algn="just"/>
            <a:r>
              <a:rPr lang="en-US" dirty="0"/>
              <a:t>Objective is to build a predictive model to forecast the likelihood of being a given tweet is retweeted</a:t>
            </a:r>
          </a:p>
          <a:p>
            <a:pPr algn="just"/>
            <a:r>
              <a:rPr lang="en-US" dirty="0"/>
              <a:t>From the parameters learned by the model we deduce what are the features with influential content that contribute to the likelihood of a retweet</a:t>
            </a:r>
          </a:p>
          <a:p>
            <a:pPr algn="just"/>
            <a:r>
              <a:rPr lang="en-US" dirty="0"/>
              <a:t>As a result we obtain insights into what makes a message on Twitter worth retweeting and, thus, we can include those tweets in our data set to measure the strength of sentiment and information diffusion</a:t>
            </a:r>
          </a:p>
          <a:p>
            <a:pPr algn="just"/>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874480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description</a:t>
            </a:r>
          </a:p>
        </p:txBody>
      </p:sp>
      <p:sp>
        <p:nvSpPr>
          <p:cNvPr id="3" name="Content Placeholder 2"/>
          <p:cNvSpPr>
            <a:spLocks noGrp="1"/>
          </p:cNvSpPr>
          <p:nvPr>
            <p:ph idx="1"/>
          </p:nvPr>
        </p:nvSpPr>
        <p:spPr/>
        <p:txBody>
          <a:bodyPr/>
          <a:lstStyle/>
          <a:p>
            <a:pPr algn="just"/>
            <a:r>
              <a:rPr lang="en-US" dirty="0"/>
              <a:t>Three Twitter datasets are used which are collected at different time periods</a:t>
            </a:r>
          </a:p>
          <a:p>
            <a:pPr algn="just"/>
            <a:r>
              <a:rPr lang="en-US" dirty="0"/>
              <a:t>All datasets consist of a corpus of individual tweets, along with their timestamp and an identification of the user who sent the tweet</a:t>
            </a:r>
          </a:p>
          <a:p>
            <a:pPr algn="just"/>
            <a:r>
              <a:rPr lang="en-US" dirty="0"/>
              <a:t>The datasets do not explicitly identify retweets. Therefore, in a pre- processing step we detect the retweets in the data by using the patterns</a:t>
            </a:r>
          </a:p>
          <a:p>
            <a:pPr algn="just"/>
            <a:r>
              <a:rPr lang="en-US" dirty="0" err="1"/>
              <a:t>TweePy</a:t>
            </a:r>
            <a:r>
              <a:rPr lang="en-US" dirty="0"/>
              <a:t> API is used to collect data from Twitter, JSON data is collected</a:t>
            </a:r>
          </a:p>
        </p:txBody>
      </p:sp>
      <p:sp>
        <p:nvSpPr>
          <p:cNvPr id="4" name="Slide Number Placeholder 3"/>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364622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p:sp>
        <p:nvSpPr>
          <p:cNvPr id="4" name="Slide Number Placeholder 3"/>
          <p:cNvSpPr>
            <a:spLocks noGrp="1"/>
          </p:cNvSpPr>
          <p:nvPr>
            <p:ph type="sldNum" sz="quarter" idx="12"/>
          </p:nvPr>
        </p:nvSpPr>
        <p:spPr/>
        <p:txBody>
          <a:bodyPr/>
          <a:lstStyle/>
          <a:p>
            <a:fld id="{4FAB73BC-B049-4115-A692-8D63A059BFB8}" type="slidenum">
              <a:rPr lang="en-US" smtClean="0"/>
              <a:pPr/>
              <a:t>6</a:t>
            </a:fld>
            <a:endParaRPr lang="en-US" dirty="0"/>
          </a:p>
        </p:txBody>
      </p:sp>
      <p:sp>
        <p:nvSpPr>
          <p:cNvPr id="5" name="Rectangle 4"/>
          <p:cNvSpPr/>
          <p:nvPr/>
        </p:nvSpPr>
        <p:spPr>
          <a:xfrm>
            <a:off x="3321699" y="3142081"/>
            <a:ext cx="979714" cy="11196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Raw data from Twitter collected in JSON files</a:t>
            </a:r>
          </a:p>
        </p:txBody>
      </p:sp>
      <p:sp>
        <p:nvSpPr>
          <p:cNvPr id="7" name="Rectangle 6"/>
          <p:cNvSpPr/>
          <p:nvPr/>
        </p:nvSpPr>
        <p:spPr>
          <a:xfrm>
            <a:off x="6704457" y="3261041"/>
            <a:ext cx="937384" cy="95172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a:t>Feature Selection</a:t>
            </a:r>
            <a:endParaRPr lang="en-US" sz="1050" dirty="0"/>
          </a:p>
        </p:txBody>
      </p:sp>
      <p:sp>
        <p:nvSpPr>
          <p:cNvPr id="8" name="Rectangle 7"/>
          <p:cNvSpPr/>
          <p:nvPr/>
        </p:nvSpPr>
        <p:spPr>
          <a:xfrm>
            <a:off x="8320506" y="3154912"/>
            <a:ext cx="1010072" cy="10940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Data Parsing</a:t>
            </a:r>
          </a:p>
          <a:p>
            <a:pPr algn="ctr"/>
            <a:endParaRPr lang="en-US" sz="1050" dirty="0"/>
          </a:p>
        </p:txBody>
      </p:sp>
      <p:sp>
        <p:nvSpPr>
          <p:cNvPr id="9" name="Rectangle 8"/>
          <p:cNvSpPr/>
          <p:nvPr/>
        </p:nvSpPr>
        <p:spPr>
          <a:xfrm>
            <a:off x="4985086" y="3237714"/>
            <a:ext cx="1035698" cy="9750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chemeClr val="bg1"/>
                </a:solidFill>
              </a:rPr>
              <a:t>Analyze data and find patterns</a:t>
            </a:r>
          </a:p>
        </p:txBody>
      </p:sp>
      <p:sp>
        <p:nvSpPr>
          <p:cNvPr id="11" name="Right Arrow 10"/>
          <p:cNvSpPr/>
          <p:nvPr/>
        </p:nvSpPr>
        <p:spPr>
          <a:xfrm>
            <a:off x="4364530" y="3760237"/>
            <a:ext cx="548037" cy="45719"/>
          </a:xfrm>
          <a:prstGeom prst="rightArrow">
            <a:avLst/>
          </a:prstGeom>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6087813" y="3722914"/>
            <a:ext cx="54460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7713879" y="3691184"/>
            <a:ext cx="52505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248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lstStyle/>
          <a:p>
            <a:pPr marL="0" indent="0" algn="just">
              <a:buNone/>
            </a:pPr>
            <a:r>
              <a:rPr lang="en-US" dirty="0"/>
              <a:t>Patterns used in retweets</a:t>
            </a:r>
          </a:p>
          <a:p>
            <a:pPr algn="just"/>
            <a:r>
              <a:rPr lang="en-US" dirty="0"/>
              <a:t> RT @[username]…..</a:t>
            </a:r>
          </a:p>
          <a:p>
            <a:pPr algn="just"/>
            <a:r>
              <a:rPr lang="en-US" dirty="0"/>
              <a:t>….(via@[username])</a:t>
            </a:r>
          </a:p>
          <a:p>
            <a:pPr algn="just"/>
            <a:r>
              <a:rPr lang="en-US" dirty="0"/>
              <a:t>retweeting @[username]…</a:t>
            </a:r>
          </a:p>
          <a:p>
            <a:pPr algn="just"/>
            <a:r>
              <a:rPr lang="en-US" dirty="0"/>
              <a:t>retweet @[username]…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110822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tweets</a:t>
            </a:r>
          </a:p>
        </p:txBody>
      </p:sp>
      <p:sp>
        <p:nvSpPr>
          <p:cNvPr id="3" name="Content Placeholder 2"/>
          <p:cNvSpPr>
            <a:spLocks noGrp="1"/>
          </p:cNvSpPr>
          <p:nvPr>
            <p:ph idx="1"/>
          </p:nvPr>
        </p:nvSpPr>
        <p:spPr/>
        <p:txBody>
          <a:bodyPr/>
          <a:lstStyle/>
          <a:p>
            <a:pPr algn="just"/>
            <a:r>
              <a:rPr lang="en-US" dirty="0"/>
              <a:t>Due to shortness of tweets they contain few words and hardly ever contain a word multiple times in a single tweet</a:t>
            </a:r>
          </a:p>
          <a:p>
            <a:pPr algn="just"/>
            <a:r>
              <a:rPr lang="en-US" dirty="0"/>
              <a:t>85% of tweets do not contain any term more than once</a:t>
            </a:r>
          </a:p>
          <a:p>
            <a:pPr algn="just"/>
            <a:r>
              <a:rPr lang="en-US" dirty="0"/>
              <a:t>This scenario makes terms frequency measure essentially inefficient</a:t>
            </a:r>
          </a:p>
          <a:p>
            <a:pPr algn="just"/>
            <a:endParaRPr lang="en-US" dirty="0"/>
          </a:p>
          <a:p>
            <a:pPr algn="just"/>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8</a:t>
            </a:fld>
            <a:endParaRPr lang="en-US" dirty="0"/>
          </a:p>
        </p:txBody>
      </p:sp>
      <p:pic>
        <p:nvPicPr>
          <p:cNvPr id="5" name="Picture 4"/>
          <p:cNvPicPr>
            <a:picLocks noChangeAspect="1"/>
          </p:cNvPicPr>
          <p:nvPr/>
        </p:nvPicPr>
        <p:blipFill>
          <a:blip r:embed="rId2"/>
          <a:stretch>
            <a:fillRect/>
          </a:stretch>
        </p:blipFill>
        <p:spPr>
          <a:xfrm>
            <a:off x="3958349" y="3909968"/>
            <a:ext cx="4429125" cy="2114550"/>
          </a:xfrm>
          <a:prstGeom prst="rect">
            <a:avLst/>
          </a:prstGeom>
        </p:spPr>
      </p:pic>
    </p:spTree>
    <p:extLst>
      <p:ext uri="{BB962C8B-B14F-4D97-AF65-F5344CB8AC3E}">
        <p14:creationId xmlns:p14="http://schemas.microsoft.com/office/powerpoint/2010/main" val="412801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based retweet prediction</a:t>
            </a:r>
          </a:p>
        </p:txBody>
      </p:sp>
      <p:sp>
        <p:nvSpPr>
          <p:cNvPr id="3" name="Content Placeholder 2"/>
          <p:cNvSpPr>
            <a:spLocks noGrp="1"/>
          </p:cNvSpPr>
          <p:nvPr>
            <p:ph idx="1"/>
          </p:nvPr>
        </p:nvSpPr>
        <p:spPr/>
        <p:txBody>
          <a:bodyPr/>
          <a:lstStyle/>
          <a:p>
            <a:pPr algn="just"/>
            <a:r>
              <a:rPr lang="en-US" dirty="0"/>
              <a:t>A tweet is actually retweeted or not generally depends heavily on context, such as the user's position in the social graph or the time of day the tweet is posted</a:t>
            </a:r>
          </a:p>
          <a:p>
            <a:pPr algn="just"/>
            <a:r>
              <a:rPr lang="en-US" dirty="0"/>
              <a:t>A tweet of a user with few or passive followers is less likely to be retweeted </a:t>
            </a:r>
          </a:p>
          <a:p>
            <a:pPr algn="just"/>
            <a:r>
              <a:rPr lang="en-US" dirty="0"/>
              <a:t>Tweets posted in the night tend to get retweeted less</a:t>
            </a:r>
          </a:p>
          <a:p>
            <a:pPr algn="just"/>
            <a:r>
              <a:rPr lang="en-US" dirty="0"/>
              <a:t>This contextual piece of data has very less influence on the content of tweet. To avoid contextual bias, features are extracted from the content of the tweet itself</a:t>
            </a:r>
          </a:p>
          <a:p>
            <a:pPr marL="0" indent="0">
              <a:buNone/>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17949424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3888</TotalTime>
  <Words>1132</Words>
  <Application>Microsoft Office PowerPoint</Application>
  <PresentationFormat>Widescreen</PresentationFormat>
  <Paragraphs>146</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Century Gothic</vt:lpstr>
      <vt:lpstr>CMMI6</vt:lpstr>
      <vt:lpstr>CMMI9</vt:lpstr>
      <vt:lpstr>Times New Roman</vt:lpstr>
      <vt:lpstr>Wingdings 3</vt:lpstr>
      <vt:lpstr>Wisp</vt:lpstr>
      <vt:lpstr>Bad news Travel Fast</vt:lpstr>
      <vt:lpstr>Agenda</vt:lpstr>
      <vt:lpstr>Introduction</vt:lpstr>
      <vt:lpstr>Objective</vt:lpstr>
      <vt:lpstr>Data description</vt:lpstr>
      <vt:lpstr>Data pre-processing</vt:lpstr>
      <vt:lpstr>Patterns</vt:lpstr>
      <vt:lpstr>Analysis of tweets</vt:lpstr>
      <vt:lpstr>Content based retweet prediction</vt:lpstr>
      <vt:lpstr>Features</vt:lpstr>
      <vt:lpstr>Features</vt:lpstr>
      <vt:lpstr>Features</vt:lpstr>
      <vt:lpstr>Porter Stemmer </vt:lpstr>
      <vt:lpstr>Latent Dirichlet Allocation</vt:lpstr>
      <vt:lpstr>LDA</vt:lpstr>
      <vt:lpstr>LDA</vt:lpstr>
      <vt:lpstr>LDA</vt:lpstr>
      <vt:lpstr>LDA</vt:lpstr>
      <vt:lpstr>LDA</vt:lpstr>
      <vt:lpstr>Logistic regression</vt:lpstr>
      <vt:lpstr>Analysis of weights</vt:lpstr>
      <vt:lpstr>Analysis of weights</vt:lpstr>
      <vt:lpstr>Example: Interesting tweets</vt:lpstr>
      <vt:lpstr>Example: Interesting topics</vt:lpstr>
      <vt:lpstr>Present Research Status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Bad news Travel Fast</dc:title>
  <dc:creator>asheshbabu pothuraju</dc:creator>
  <cp:lastModifiedBy>ashesh pothuraju</cp:lastModifiedBy>
  <cp:revision>53</cp:revision>
  <dcterms:created xsi:type="dcterms:W3CDTF">2017-11-05T17:48:20Z</dcterms:created>
  <dcterms:modified xsi:type="dcterms:W3CDTF">2017-11-21T20:22:43Z</dcterms:modified>
</cp:coreProperties>
</file>